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60"/>
  </p:notesMasterIdLst>
  <p:sldIdLst>
    <p:sldId id="256" r:id="rId6"/>
    <p:sldId id="257" r:id="rId7"/>
    <p:sldId id="286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288" r:id="rId28"/>
    <p:sldId id="293" r:id="rId29"/>
    <p:sldId id="289" r:id="rId30"/>
    <p:sldId id="294" r:id="rId31"/>
    <p:sldId id="262" r:id="rId32"/>
    <p:sldId id="312" r:id="rId33"/>
    <p:sldId id="317" r:id="rId34"/>
    <p:sldId id="319" r:id="rId35"/>
    <p:sldId id="308" r:id="rId36"/>
    <p:sldId id="347" r:id="rId37"/>
    <p:sldId id="348" r:id="rId38"/>
    <p:sldId id="349" r:id="rId39"/>
    <p:sldId id="309" r:id="rId40"/>
    <p:sldId id="341" r:id="rId41"/>
    <p:sldId id="323" r:id="rId42"/>
    <p:sldId id="314" r:id="rId43"/>
    <p:sldId id="311" r:id="rId44"/>
    <p:sldId id="316" r:id="rId45"/>
    <p:sldId id="350" r:id="rId46"/>
    <p:sldId id="351" r:id="rId47"/>
    <p:sldId id="352" r:id="rId48"/>
    <p:sldId id="310" r:id="rId49"/>
    <p:sldId id="324" r:id="rId50"/>
    <p:sldId id="336" r:id="rId51"/>
    <p:sldId id="315" r:id="rId52"/>
    <p:sldId id="338" r:id="rId53"/>
    <p:sldId id="353" r:id="rId54"/>
    <p:sldId id="339" r:id="rId55"/>
    <p:sldId id="354" r:id="rId56"/>
    <p:sldId id="355" r:id="rId57"/>
    <p:sldId id="346" r:id="rId58"/>
    <p:sldId id="345" r:id="rId59"/>
  </p:sldIdLst>
  <p:sldSz cx="9144000" cy="5143500" type="screen16x9"/>
  <p:notesSz cx="6858000" cy="9144000"/>
  <p:embeddedFontLst>
    <p:embeddedFont>
      <p:font typeface="Arvo" panose="020B060402020202020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 Condensed Light" panose="020B0604020202020204" charset="0"/>
      <p:regular r:id="rId73"/>
      <p:bold r:id="rId74"/>
      <p:italic r:id="rId75"/>
      <p:boldItalic r:id="rId76"/>
    </p:embeddedFont>
    <p:embeddedFont>
      <p:font typeface="Roboto Condensed" panose="020B0604020202020204" charset="0"/>
      <p:regular r:id="rId77"/>
      <p:bold r:id="rId78"/>
      <p:italic r:id="rId79"/>
      <p:boldItalic r:id="rId80"/>
    </p:embeddedFont>
    <p:embeddedFont>
      <p:font typeface="Roboto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  <a:srgbClr val="5A6374"/>
    <a:srgbClr val="00B0F0"/>
    <a:srgbClr val="FF40FF"/>
    <a:srgbClr val="007600"/>
    <a:srgbClr val="3F5378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040" autoAdjust="0"/>
  </p:normalViewPr>
  <p:slideViewPr>
    <p:cSldViewPr snapToGrid="0">
      <p:cViewPr varScale="1">
        <p:scale>
          <a:sx n="116" d="100"/>
          <a:sy n="116" d="100"/>
        </p:scale>
        <p:origin x="442" y="77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font" Target="fonts/font24.fntdata"/><Relationship Id="rId89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8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93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68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619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11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2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9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1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736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68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62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76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30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7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3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823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56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960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6/11/2021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5.png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  <a:endParaRPr lang="en-US" sz="2400" dirty="0">
              <a:solidFill>
                <a:srgbClr val="00B0F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  <a:endPara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  <a:endParaRPr lang="en-US" sz="24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767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PATTERN RECOGNITION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31944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4903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7843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4855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4921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1359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732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8314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737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08308" y="1373097"/>
            <a:ext cx="5089500" cy="926484"/>
            <a:chOff x="814274" y="1514391"/>
            <a:chExt cx="5840525" cy="1154074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1"/>
              <a:ext cx="5840525" cy="1078984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2" cy="995154"/>
              <a:chOff x="1923646" y="1205218"/>
              <a:chExt cx="5408868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8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08308" y="4127094"/>
            <a:ext cx="5109529" cy="936881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kumimoji="0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Applications</a:t>
                </a:r>
                <a:endParaRPr kumimoji="0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08308" y="3271886"/>
            <a:ext cx="5116085" cy="959012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Tx/>
                <a:defRPr/>
              </a:pPr>
              <a:r>
                <a:rPr lang="en-US" sz="2400" b="1" i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Pros &amp; </a:t>
              </a:r>
              <a:r>
                <a:rPr lang="en-US" sz="2400" b="1" i="1" dirty="0" smtClean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Cons</a:t>
              </a:r>
              <a:endParaRPr lang="en-US" sz="2400" b="1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8" name="Group 367"/>
          <p:cNvGrpSpPr/>
          <p:nvPr/>
        </p:nvGrpSpPr>
        <p:grpSpPr>
          <a:xfrm>
            <a:off x="1508309" y="2293105"/>
            <a:ext cx="5103544" cy="936881"/>
            <a:chOff x="817687" y="2634241"/>
            <a:chExt cx="5827690" cy="1161382"/>
          </a:xfrm>
        </p:grpSpPr>
        <p:sp>
          <p:nvSpPr>
            <p:cNvPr id="369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372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375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8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9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0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1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2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3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4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5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6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7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8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9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0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1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2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3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4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5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6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7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8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9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0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1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2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3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4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5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6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8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9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0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1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2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5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6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7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8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9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0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2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3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4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5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6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7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9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0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1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2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3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4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5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6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7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8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9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0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1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2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3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4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5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6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8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9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0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1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2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3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4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5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6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7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8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9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0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1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2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3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4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5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6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7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8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9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0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1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2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3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4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5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8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9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0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1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2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3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4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73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4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Pattern</a:t>
                </a:r>
                <a:r>
                  <a:rPr kumimoji="0" lang="en" sz="2400" b="1" i="1" u="none" strike="noStrike" kern="0" cap="none" spc="0" normalizeH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 Recognition</a:t>
                </a:r>
                <a:endParaRPr kumimoji="0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9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Problem:</a:t>
            </a:r>
          </a:p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6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9593" y="1659670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3100" y="1958436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2883558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1940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5065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158" y="38025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281843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9500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6990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8549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71325" y="1369721"/>
            <a:ext cx="4856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Pseudocode:</a:t>
            </a:r>
          </a:p>
          <a:p>
            <a:pPr lvl="0"/>
            <a:endParaRPr lang="en-US" sz="2000" u="sng" dirty="0">
              <a:solidFill>
                <a:srgbClr val="26324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Fractional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 to size(v)</a:t>
            </a:r>
          </a:p>
          <a:p>
            <a:pPr lvl="2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calculate cost[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&lt;-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Sort-Descending (cost)</a:t>
            </a:r>
          </a:p>
          <a:p>
            <a:pPr lvl="0"/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 (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&lt;= size(v))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&lt;= M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M &lt;- M -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&gt; M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* (M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break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Monaco"/>
                <a:ea typeface="Roboto" panose="02000000000000000000" pitchFamily="2" charset="0"/>
              </a:rPr>
              <a:t>	      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369721"/>
            <a:ext cx="3105337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O(n^2)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</a:t>
            </a:r>
            <a:r>
              <a:rPr lang="en-US" sz="18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2328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172125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15925" y="172125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308536" y="1267524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Both of two approach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7109" y="2294440"/>
            <a:ext cx="334872" cy="187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E8AB-64F7-4E59-90DD-6E0E38EBCB58}"/>
              </a:ext>
            </a:extLst>
          </p:cNvPr>
          <p:cNvSpPr/>
          <p:nvPr/>
        </p:nvSpPr>
        <p:spPr>
          <a:xfrm>
            <a:off x="6077109" y="1322440"/>
            <a:ext cx="334872" cy="972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05ACB3-67D8-45A0-ADE4-20CD02794568}"/>
              </a:ext>
            </a:extLst>
          </p:cNvPr>
          <p:cNvSpPr txBox="1"/>
          <p:nvPr/>
        </p:nvSpPr>
        <p:spPr>
          <a:xfrm>
            <a:off x="439080" y="1855478"/>
            <a:ext cx="253134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Take largest value first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7" grpId="0"/>
      <p:bldP spid="36" grpId="0" animBg="1"/>
      <p:bldP spid="2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401995"/>
            <a:ext cx="36567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0-1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Sort weight(value) in descending order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while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total +=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M -=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end</a:t>
            </a:r>
            <a:r>
              <a:rPr lang="en-US" sz="13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391237"/>
            <a:ext cx="30796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296249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8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18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6139</TotalTime>
  <Words>1428</Words>
  <Application>Microsoft Office PowerPoint</Application>
  <PresentationFormat>On-screen Show (16:9)</PresentationFormat>
  <Paragraphs>617</Paragraphs>
  <Slides>54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Monaco</vt:lpstr>
      <vt:lpstr>Symbol</vt:lpstr>
      <vt:lpstr>Arvo</vt:lpstr>
      <vt:lpstr>Consolas</vt:lpstr>
      <vt:lpstr>Calibri</vt:lpstr>
      <vt:lpstr>Courier New</vt:lpstr>
      <vt:lpstr>Roboto Condensed Light</vt:lpstr>
      <vt:lpstr>Arial</vt:lpstr>
      <vt:lpstr>Roboto Condensed</vt:lpstr>
      <vt:lpstr>Times New Roman</vt:lpstr>
      <vt:lpstr>Roboto</vt:lpstr>
      <vt:lpstr>Fira Sans Extra Condensed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PATTERN RECOGNITION</vt:lpstr>
      <vt:lpstr>PATTERN ROCOGNITION</vt:lpstr>
      <vt:lpstr>PATTERN ROCOGNITION</vt:lpstr>
      <vt:lpstr>PATTERN ROCOGNITION</vt:lpstr>
      <vt:lpstr>PATTERN ROCOGNITION</vt:lpstr>
      <vt:lpstr>PATTERN ROCOGNITION</vt:lpstr>
      <vt:lpstr>PATTERN ROCOGNITION</vt:lpstr>
      <vt:lpstr>PATTERN ROCOGNITION</vt:lpstr>
      <vt:lpstr>PATTERN ROCOGNITION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0-1 KNAPSACK PROBLEM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Admin</cp:lastModifiedBy>
  <cp:revision>152</cp:revision>
  <dcterms:modified xsi:type="dcterms:W3CDTF">2021-06-11T08:42:03Z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